
<file path=[Content_Types].xml><?xml version="1.0" encoding="utf-8"?>
<Types xmlns="http://schemas.openxmlformats.org/package/2006/content-types">
  <Default Extension="png" ContentType="image/png"/>
  <Default Extension="jpg&amp;ehk=OX900t4zifc0" ContentType="image/jpeg"/>
  <Default Extension="jpeg" ContentType="image/jpeg"/>
  <Default Extension="jpg&amp;ehk=SZm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6" r:id="rId3"/>
    <p:sldId id="280" r:id="rId4"/>
    <p:sldId id="265" r:id="rId5"/>
    <p:sldId id="267" r:id="rId6"/>
    <p:sldId id="274" r:id="rId7"/>
    <p:sldId id="268" r:id="rId8"/>
    <p:sldId id="272" r:id="rId9"/>
    <p:sldId id="271" r:id="rId10"/>
    <p:sldId id="281" r:id="rId11"/>
    <p:sldId id="263" r:id="rId12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528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E6764EA-03BE-4444-A16E-A72CF1472919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r>
              <a:rPr lang="en-US" dirty="0"/>
              <a:t>Adam Krass, MS, ATP adam@adamkrassconsulting.com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DCE014-BE9C-44B9-84A4-9D177D7692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2569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E90C6-0A41-4FFE-8B82-36F985264B85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Adam Krass, MS, ATP adam@adamkrassconsulting.com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6B03D-874F-46E5-901B-E1D3933820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8435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9F2D-0BC2-4399-8E65-3BDDC8F1CEB8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851052BF-3DB7-41C7-BB49-998E2C45F77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3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9F2D-0BC2-4399-8E65-3BDDC8F1CEB8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52BF-3DB7-41C7-BB49-998E2C45F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9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9F2D-0BC2-4399-8E65-3BDDC8F1CEB8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52BF-3DB7-41C7-BB49-998E2C45F77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88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9F2D-0BC2-4399-8E65-3BDDC8F1CEB8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52BF-3DB7-41C7-BB49-998E2C45F77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48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9F2D-0BC2-4399-8E65-3BDDC8F1CEB8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52BF-3DB7-41C7-BB49-998E2C45F77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87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9F2D-0BC2-4399-8E65-3BDDC8F1CEB8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52BF-3DB7-41C7-BB49-998E2C45F77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5710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9F2D-0BC2-4399-8E65-3BDDC8F1CEB8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52BF-3DB7-41C7-BB49-998E2C45F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12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9F2D-0BC2-4399-8E65-3BDDC8F1CEB8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52BF-3DB7-41C7-BB49-998E2C45F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2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9F2D-0BC2-4399-8E65-3BDDC8F1CEB8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52BF-3DB7-41C7-BB49-998E2C45F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9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9F2D-0BC2-4399-8E65-3BDDC8F1CEB8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52BF-3DB7-41C7-BB49-998E2C45F77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271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DB5C9F2D-0BC2-4399-8E65-3BDDC8F1CEB8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52BF-3DB7-41C7-BB49-998E2C45F77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18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C9F2D-0BC2-4399-8E65-3BDDC8F1CEB8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51052BF-3DB7-41C7-BB49-998E2C45F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0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V8BdPQSxvm8wKDfTA" TargetMode="External"/><Relationship Id="rId2" Type="http://schemas.openxmlformats.org/officeDocument/2006/relationships/hyperlink" Target="https://forms.gle/GUFBKxnqPR1mfR3E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mkrassconsulting.com/" TargetMode="External"/><Relationship Id="rId2" Type="http://schemas.openxmlformats.org/officeDocument/2006/relationships/hyperlink" Target="mailto:adam@adamkrassconsulting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ehk=OX900t4zifc0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&amp;ehk=SZm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librarynj.overdrive.com/" TargetMode="External"/><Relationship Id="rId2" Type="http://schemas.openxmlformats.org/officeDocument/2006/relationships/hyperlink" Target="https://caffeinequeenteacher.com/improve-student-reading-diy-reading-guid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pbskid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slp/recordable-button/adwqu88c3n5c694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www.speechandlanguagekids.com/how-to-make-a-communication-board-out-of-a-cookie-sheet-for-autism-apraxia-and-aphasi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play.google.com/store/apps/details?id=com.avazapp.international.lite" TargetMode="External"/><Relationship Id="rId4" Type="http://schemas.openxmlformats.org/officeDocument/2006/relationships/hyperlink" Target="https://apps.apple.com/us/app/sono-flex-lite/id46370944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us/app/modmath/id821892964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s://illuminations.nctm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ixl.com/" TargetMode="External"/><Relationship Id="rId4" Type="http://schemas.openxmlformats.org/officeDocument/2006/relationships/hyperlink" Target="https://play.google.com/store/apps/details?id=com.myscript.calculato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suite.google.com/marketplace/app/mindmup_2_for_google_drive/758379822725" TargetMode="External"/><Relationship Id="rId2" Type="http://schemas.openxmlformats.org/officeDocument/2006/relationships/hyperlink" Target="https://www.teach-nology.com/worksheets/graphi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bubbl.u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theinspiredtreehouse.com/how-to-make-a-visual-schedu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0"/>
            <a:ext cx="8229600" cy="1905000"/>
          </a:xfrm>
        </p:spPr>
        <p:txBody>
          <a:bodyPr anchor="ctr">
            <a:noAutofit/>
          </a:bodyPr>
          <a:lstStyle/>
          <a:p>
            <a:pPr algn="ctr"/>
            <a:r>
              <a:rPr lang="en-US" sz="4000" u="sng" dirty="0">
                <a:effectLst/>
              </a:rPr>
              <a:t>Assistive Technology(AT) For </a:t>
            </a:r>
            <a:br>
              <a:rPr lang="en-US" sz="4000" u="sng" dirty="0">
                <a:effectLst/>
              </a:rPr>
            </a:br>
            <a:r>
              <a:rPr lang="en-US" sz="4000" u="sng" dirty="0"/>
              <a:t>Students with Disabilities</a:t>
            </a:r>
            <a:br>
              <a:rPr lang="en-US" sz="4000" u="sng" dirty="0"/>
            </a:br>
            <a:r>
              <a:rPr lang="en-US" sz="4000" u="sng" dirty="0"/>
              <a:t>To Use At Home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0534" y="3733800"/>
            <a:ext cx="5898466" cy="990600"/>
          </a:xfrm>
        </p:spPr>
        <p:txBody>
          <a:bodyPr>
            <a:normAutofit lnSpcReduction="10000"/>
          </a:bodyPr>
          <a:lstStyle/>
          <a:p>
            <a:pPr marL="0" lvl="1">
              <a:spcBef>
                <a:spcPts val="0"/>
              </a:spcBef>
              <a:buClr>
                <a:schemeClr val="accent1"/>
              </a:buClr>
            </a:pPr>
            <a:r>
              <a:rPr lang="en-US" sz="1800" b="1" dirty="0">
                <a:solidFill>
                  <a:schemeClr val="tx1"/>
                </a:solidFill>
              </a:rPr>
              <a:t>Adam Krass, MS, ATP</a:t>
            </a:r>
          </a:p>
          <a:p>
            <a:pPr marL="0" lvl="1">
              <a:spcBef>
                <a:spcPts val="0"/>
              </a:spcBef>
              <a:buClr>
                <a:schemeClr val="accent1"/>
              </a:buClr>
            </a:pPr>
            <a:r>
              <a:rPr lang="en-US" sz="1400" dirty="0">
                <a:solidFill>
                  <a:schemeClr val="tx1"/>
                </a:solidFill>
              </a:rPr>
              <a:t>President</a:t>
            </a:r>
          </a:p>
          <a:p>
            <a:pPr marL="0" lvl="1">
              <a:spcBef>
                <a:spcPts val="0"/>
              </a:spcBef>
              <a:buClr>
                <a:schemeClr val="accent1"/>
              </a:buClr>
            </a:pPr>
            <a:r>
              <a:rPr lang="en-US" sz="1400" dirty="0">
                <a:solidFill>
                  <a:schemeClr val="tx1"/>
                </a:solidFill>
              </a:rPr>
              <a:t>Adam Krass Consulting, LLC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49934" y="4876800"/>
            <a:ext cx="8458200" cy="1371600"/>
          </a:xfrm>
          <a:prstGeom prst="rect">
            <a:avLst/>
          </a:prstGeom>
        </p:spPr>
        <p:txBody>
          <a:bodyPr lIns="45720" rIns="246888">
            <a:normAutofit fontScale="92500" lnSpcReduction="20000"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1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en-US" sz="2100" b="1" dirty="0"/>
              <a:t>Grant Partner:  SPAN Parent Advocacy Network</a:t>
            </a:r>
          </a:p>
          <a:p>
            <a:pPr marL="0" lvl="1">
              <a:spcBef>
                <a:spcPts val="0"/>
              </a:spcBef>
              <a:buClr>
                <a:schemeClr val="accent1"/>
              </a:buClr>
              <a:buSzPct val="70000"/>
            </a:pPr>
            <a:endParaRPr lang="en-US" sz="2100" dirty="0"/>
          </a:p>
          <a:p>
            <a:pPr marL="0" lvl="1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en-US" sz="2100" dirty="0"/>
              <a:t>Funded Through </a:t>
            </a:r>
          </a:p>
          <a:p>
            <a:pPr marL="0" lvl="1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en-US" sz="2100" dirty="0"/>
              <a:t>The AT For Students with Disabilities and Their Families 2019-2020 Project </a:t>
            </a:r>
          </a:p>
          <a:p>
            <a:pPr marL="0" lvl="1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en-US" sz="2100" dirty="0"/>
              <a:t>Disability Rights New Jersey/Assistive Technology Advocacy Center</a:t>
            </a:r>
          </a:p>
          <a:p>
            <a:pPr marL="0" lvl="1">
              <a:spcBef>
                <a:spcPts val="0"/>
              </a:spcBef>
              <a:buClr>
                <a:schemeClr val="accent1"/>
              </a:buClr>
              <a:buSzPct val="70000"/>
            </a:pPr>
            <a:endParaRPr lang="en-US" sz="2400" dirty="0"/>
          </a:p>
        </p:txBody>
      </p:sp>
      <p:pic>
        <p:nvPicPr>
          <p:cNvPr id="1026" name="Picture 2" descr="Laptop Computer Clipart For Kids">
            <a:extLst>
              <a:ext uri="{FF2B5EF4-FFF2-40B4-BE49-F238E27FC236}">
                <a16:creationId xmlns:a16="http://schemas.microsoft.com/office/drawing/2014/main" id="{A1CA5455-09F1-45F9-B0CE-B2916EF49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633" y="2036316"/>
            <a:ext cx="1724367" cy="144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rl On Computer Clipart | Free download on ClipArtMag">
            <a:extLst>
              <a:ext uri="{FF2B5EF4-FFF2-40B4-BE49-F238E27FC236}">
                <a16:creationId xmlns:a16="http://schemas.microsoft.com/office/drawing/2014/main" id="{D0A8117F-7457-4B73-A289-71B403832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2057400"/>
            <a:ext cx="1373187" cy="140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d Teacher Computer Clipart">
            <a:extLst>
              <a:ext uri="{FF2B5EF4-FFF2-40B4-BE49-F238E27FC236}">
                <a16:creationId xmlns:a16="http://schemas.microsoft.com/office/drawing/2014/main" id="{6759E363-ECA2-4063-92B9-81919840C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17" y="2032728"/>
            <a:ext cx="1378444" cy="137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067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EFB3E-9A23-4754-96A3-0A847A6D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/>
              <a:t>AT For Students with Disabilities </a:t>
            </a:r>
            <a:br>
              <a:rPr lang="en-US" u="sng" dirty="0"/>
            </a:br>
            <a:r>
              <a:rPr lang="en-US" u="sng" dirty="0"/>
              <a:t>To Use At Home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35BB9-0453-4FBB-A1DB-97EF65CE4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579" y="2244333"/>
            <a:ext cx="5105400" cy="36230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dirty="0"/>
              <a:t>Please Complete A Short Survey For This Presentation.  Thank you!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Here is the link to the ATAC Device Demonstration Survey: </a:t>
            </a:r>
            <a:r>
              <a:rPr lang="en-US" sz="2400" dirty="0">
                <a:hlinkClick r:id="rId2"/>
              </a:rPr>
              <a:t> 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https://forms.gle/V8BdPQSxvm8wKDfTA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026" name="Picture 2" descr="Take The Survey! - Skinny Fitalicious®">
            <a:extLst>
              <a:ext uri="{FF2B5EF4-FFF2-40B4-BE49-F238E27FC236}">
                <a16:creationId xmlns:a16="http://schemas.microsoft.com/office/drawing/2014/main" id="{DC795F8A-FC99-4AAD-A678-2931E096F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43283"/>
            <a:ext cx="3582421" cy="219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320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74837"/>
            <a:ext cx="7543800" cy="4068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Thank You!</a:t>
            </a:r>
          </a:p>
          <a:p>
            <a:pPr marL="0" indent="0">
              <a:buNone/>
            </a:pPr>
            <a:r>
              <a:rPr lang="en-US" sz="2800" dirty="0"/>
              <a:t>For Questions or More Information</a:t>
            </a:r>
            <a:endParaRPr lang="en-US" sz="500" dirty="0"/>
          </a:p>
          <a:p>
            <a:endParaRPr lang="en-US" sz="100" dirty="0"/>
          </a:p>
          <a:p>
            <a:pPr marL="41148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Adam Krass, MS, ATP</a:t>
            </a:r>
          </a:p>
          <a:p>
            <a:pPr marL="41148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Adam Krass Consulting, LLC</a:t>
            </a:r>
            <a:endParaRPr lang="en-US" dirty="0">
              <a:solidFill>
                <a:schemeClr val="tx1"/>
              </a:solidFill>
            </a:endParaRPr>
          </a:p>
          <a:p>
            <a:pPr marL="41148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Phone:  201-618-2315</a:t>
            </a:r>
          </a:p>
          <a:p>
            <a:pPr marL="41148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Email:  </a:t>
            </a:r>
            <a:r>
              <a:rPr lang="en-US" sz="1800" dirty="0">
                <a:solidFill>
                  <a:srgbClr val="002060"/>
                </a:solidFill>
                <a:hlinkClick r:id="rId2"/>
              </a:rPr>
              <a:t>adam@adamkrassconsulting.com</a:t>
            </a:r>
            <a:endParaRPr lang="en-US" sz="1800" dirty="0">
              <a:solidFill>
                <a:srgbClr val="002060"/>
              </a:solidFill>
            </a:endParaRPr>
          </a:p>
          <a:p>
            <a:pPr marL="41148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Website:  </a:t>
            </a:r>
            <a:r>
              <a:rPr lang="en-US" sz="1800" dirty="0">
                <a:solidFill>
                  <a:schemeClr val="tx1"/>
                </a:solidFill>
                <a:hlinkClick r:id="rId3"/>
              </a:rPr>
              <a:t>www.adamkrassconsulting.com</a:t>
            </a:r>
            <a:endParaRPr lang="en-US" sz="1800" dirty="0">
              <a:solidFill>
                <a:schemeClr val="tx1"/>
              </a:solidFill>
            </a:endParaRPr>
          </a:p>
          <a:p>
            <a:pPr marL="41148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Twitter:  @adamkrassAT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1600200" cy="233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487AD5B-13BA-4DC2-A1BF-525DE6DADF5C}"/>
              </a:ext>
            </a:extLst>
          </p:cNvPr>
          <p:cNvSpPr txBox="1">
            <a:spLocks/>
          </p:cNvSpPr>
          <p:nvPr/>
        </p:nvSpPr>
        <p:spPr>
          <a:xfrm>
            <a:off x="0" y="495300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/>
              <a:t>AT For Students with Disabilities </a:t>
            </a:r>
            <a:br>
              <a:rPr lang="en-US" u="sng" dirty="0"/>
            </a:br>
            <a:r>
              <a:rPr lang="en-US" u="sng" dirty="0"/>
              <a:t>To Use At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335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6403848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What Is Assistive Technology (AT)?</a:t>
            </a:r>
            <a:endParaRPr lang="en-US" sz="1600" dirty="0"/>
          </a:p>
          <a:p>
            <a:pPr marL="0" indent="0">
              <a:buNone/>
            </a:pPr>
            <a:endParaRPr lang="en-US" sz="1400" dirty="0"/>
          </a:p>
          <a:p>
            <a:r>
              <a:rPr lang="en-US" sz="2400" dirty="0"/>
              <a:t>Assistive technology is any item, piece of equipment, or product system, whether acquired commercially off the shelf, modified, or customized, that is used to </a:t>
            </a:r>
            <a:r>
              <a:rPr lang="en-US" sz="2400" u="sng" dirty="0"/>
              <a:t>increase, maintain, or improve the functional capabilities of a child with a disability. </a:t>
            </a:r>
            <a:r>
              <a:rPr lang="en-US" sz="2400" dirty="0"/>
              <a:t>The term does not include a medical device that is surgically implanted, or the replacement of such device. </a:t>
            </a:r>
          </a:p>
          <a:p>
            <a:r>
              <a:rPr lang="en-US" dirty="0"/>
              <a:t>Based on IDEA, Sec. 300.5 Assistive technology device.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648" y="2971800"/>
            <a:ext cx="1941576" cy="194157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1268B69-BCCC-47A3-A137-AE69E78C558A}"/>
              </a:ext>
            </a:extLst>
          </p:cNvPr>
          <p:cNvSpPr txBox="1">
            <a:spLocks/>
          </p:cNvSpPr>
          <p:nvPr/>
        </p:nvSpPr>
        <p:spPr>
          <a:xfrm>
            <a:off x="381000" y="304800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/>
              <a:t>AT For Students with Disabilities </a:t>
            </a:r>
            <a:br>
              <a:rPr lang="en-US" u="sng" dirty="0"/>
            </a:br>
            <a:r>
              <a:rPr lang="en-US" u="sng" dirty="0"/>
              <a:t>To Use At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2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AT For Students with Disabilities</a:t>
            </a:r>
            <a:br>
              <a:rPr lang="en-US" u="sng" dirty="0"/>
            </a:br>
            <a:r>
              <a:rPr lang="en-US" u="sng" dirty="0"/>
              <a:t>To Use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36" y="1066800"/>
            <a:ext cx="5641848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/>
              <a:t>The AT Checklist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lvl="1">
              <a:buNone/>
            </a:pPr>
            <a:endParaRPr lang="en-US" altLang="en-US" sz="1050" dirty="0">
              <a:solidFill>
                <a:schemeClr val="tx1"/>
              </a:solidFill>
            </a:endParaRP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Created by WATI (Wisconsin Assistive Technology Initiative)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A great tool for IEP </a:t>
            </a:r>
            <a:r>
              <a:rPr lang="en-US" altLang="en-US" sz="2400" dirty="0"/>
              <a:t>m</a:t>
            </a:r>
            <a:r>
              <a:rPr lang="en-US" altLang="en-US" sz="2400" dirty="0">
                <a:solidFill>
                  <a:schemeClr val="tx1"/>
                </a:solidFill>
              </a:rPr>
              <a:t>eetings and conducting AT Considerations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Uses generic examples of AT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Lists are organized from low- to high-tech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From SETT to TEST: Evaluating Assistive Technology Presenter ...">
            <a:extLst>
              <a:ext uri="{FF2B5EF4-FFF2-40B4-BE49-F238E27FC236}">
                <a16:creationId xmlns:a16="http://schemas.microsoft.com/office/drawing/2014/main" id="{888A28D9-7C6B-43A1-82BA-ABB753299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r="31486"/>
          <a:stretch/>
        </p:blipFill>
        <p:spPr bwMode="auto">
          <a:xfrm>
            <a:off x="5867400" y="2133600"/>
            <a:ext cx="2794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24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914400"/>
          </a:xfrm>
        </p:spPr>
        <p:txBody>
          <a:bodyPr>
            <a:noAutofit/>
          </a:bodyPr>
          <a:lstStyle/>
          <a:p>
            <a:pPr algn="ctr"/>
            <a:r>
              <a:rPr lang="en-US" sz="2800" u="sng" dirty="0"/>
              <a:t>AT For Students with Disabilities </a:t>
            </a:r>
            <a:br>
              <a:rPr lang="en-US" sz="2800" u="sng" dirty="0"/>
            </a:br>
            <a:r>
              <a:rPr lang="en-US" sz="2800" u="sng" dirty="0"/>
              <a:t>To Use At Home:   </a:t>
            </a:r>
            <a:br>
              <a:rPr lang="en-US" sz="2800" u="sng" dirty="0"/>
            </a:br>
            <a:r>
              <a:rPr lang="en-US" sz="2800" u="sng" dirty="0">
                <a:solidFill>
                  <a:srgbClr val="C00000"/>
                </a:solidFill>
              </a:rPr>
              <a:t>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17" y="1469898"/>
            <a:ext cx="5163384" cy="47785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Adapted pencils or grips</a:t>
            </a:r>
          </a:p>
          <a:p>
            <a:r>
              <a:rPr lang="en-US" sz="3000" dirty="0"/>
              <a:t>DIY Slant Board (Three-Ring Binder and Tape)</a:t>
            </a:r>
          </a:p>
          <a:p>
            <a:r>
              <a:rPr lang="en-US" sz="3000" dirty="0"/>
              <a:t>Keyboarding via a computer, Chromebook, tablet, or smart phone</a:t>
            </a:r>
          </a:p>
          <a:p>
            <a:r>
              <a:rPr lang="en-US" sz="3000" dirty="0"/>
              <a:t>Google Docs with Voice Typing</a:t>
            </a:r>
          </a:p>
          <a:p>
            <a:r>
              <a:rPr lang="en-US" sz="3000" dirty="0"/>
              <a:t>Read and Write for Google</a:t>
            </a:r>
          </a:p>
        </p:txBody>
      </p:sp>
      <p:pic>
        <p:nvPicPr>
          <p:cNvPr id="1026" name="Picture 2" descr="http://donjohnston.com/wp-content/uploads/2014/08/CoWriterUniversal_iPad_mona_li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3810000"/>
            <a:ext cx="27686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62755"/>
            <a:ext cx="2012950" cy="188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32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9875"/>
            <a:ext cx="8534400" cy="1066800"/>
          </a:xfrm>
        </p:spPr>
        <p:txBody>
          <a:bodyPr>
            <a:noAutofit/>
          </a:bodyPr>
          <a:lstStyle/>
          <a:p>
            <a:pPr algn="ctr"/>
            <a:r>
              <a:rPr lang="en-US" sz="2800" u="sng" dirty="0"/>
              <a:t>AT For Students with Disabilities </a:t>
            </a:r>
            <a:br>
              <a:rPr lang="en-US" sz="2800" u="sng" dirty="0"/>
            </a:br>
            <a:r>
              <a:rPr lang="en-US" sz="2800" u="sng" dirty="0"/>
              <a:t>To Use At Home:  </a:t>
            </a:r>
            <a:br>
              <a:rPr lang="en-US" sz="2800" u="sng" dirty="0"/>
            </a:br>
            <a:r>
              <a:rPr lang="en-US" sz="2800" u="sng" dirty="0">
                <a:solidFill>
                  <a:srgbClr val="C00000"/>
                </a:solidFill>
              </a:rPr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52" y="1391854"/>
            <a:ext cx="4575048" cy="485654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3000" dirty="0"/>
          </a:p>
          <a:p>
            <a:r>
              <a:rPr lang="en-US" sz="3000" dirty="0">
                <a:hlinkClick r:id="rId2"/>
              </a:rPr>
              <a:t>DIY Reading guides</a:t>
            </a:r>
            <a:endParaRPr lang="en-US" sz="3000" dirty="0"/>
          </a:p>
          <a:p>
            <a:r>
              <a:rPr lang="en-US" sz="3000" dirty="0">
                <a:hlinkClick r:id="rId3"/>
              </a:rPr>
              <a:t>Digital audiobooks from your local library (Hoopla, Overdrive, Libby)</a:t>
            </a:r>
            <a:endParaRPr lang="en-US" sz="3000" dirty="0"/>
          </a:p>
          <a:p>
            <a:r>
              <a:rPr lang="en-US" sz="3000" dirty="0"/>
              <a:t>Storyline Online</a:t>
            </a:r>
          </a:p>
          <a:p>
            <a:r>
              <a:rPr lang="en-US" sz="3000" dirty="0"/>
              <a:t>Tar Heel Reader</a:t>
            </a:r>
          </a:p>
          <a:p>
            <a:r>
              <a:rPr lang="en-US" sz="3000" dirty="0"/>
              <a:t>Starfall.com</a:t>
            </a:r>
          </a:p>
          <a:p>
            <a:r>
              <a:rPr lang="en-US" sz="3000" dirty="0"/>
              <a:t>Reading Rockets</a:t>
            </a:r>
          </a:p>
          <a:p>
            <a:r>
              <a:rPr lang="en-US" sz="3000" dirty="0">
                <a:hlinkClick r:id="rId4"/>
              </a:rPr>
              <a:t>PBS Kids (Michelle Obama)</a:t>
            </a:r>
            <a:endParaRPr lang="en-US" sz="3000" dirty="0"/>
          </a:p>
          <a:p>
            <a:r>
              <a:rPr lang="en-US" sz="3000" dirty="0"/>
              <a:t>NewsELA</a:t>
            </a:r>
          </a:p>
          <a:p>
            <a:r>
              <a:rPr lang="en-US" sz="3000" dirty="0"/>
              <a:t>Read and Write for Google</a:t>
            </a:r>
          </a:p>
        </p:txBody>
      </p:sp>
      <p:pic>
        <p:nvPicPr>
          <p:cNvPr id="2052" name="Picture 4" descr="https://images-na.ssl-images-amazon.com/images/I/71tPnx5LAFL._AC_UL320_SR310,32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2" y="1527048"/>
            <a:ext cx="2009775" cy="20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6EF9E9-6819-4DCF-BCB6-2FF83970CF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833" t="47037" r="47500" b="17407"/>
          <a:stretch/>
        </p:blipFill>
        <p:spPr>
          <a:xfrm>
            <a:off x="5334000" y="3962400"/>
            <a:ext cx="3352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41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914400"/>
          </a:xfrm>
        </p:spPr>
        <p:txBody>
          <a:bodyPr>
            <a:noAutofit/>
          </a:bodyPr>
          <a:lstStyle/>
          <a:p>
            <a:pPr algn="ctr"/>
            <a:r>
              <a:rPr lang="en-US" sz="2800" u="sng" dirty="0"/>
              <a:t>AT For Students with Disabilities </a:t>
            </a:r>
            <a:br>
              <a:rPr lang="en-US" sz="2800" u="sng" dirty="0"/>
            </a:br>
            <a:r>
              <a:rPr lang="en-US" sz="2800" u="sng" dirty="0"/>
              <a:t>To Use At Home:  </a:t>
            </a:r>
            <a:br>
              <a:rPr lang="en-US" sz="2800" u="sng" dirty="0"/>
            </a:br>
            <a:r>
              <a:rPr lang="en-US" sz="2800" u="sng" dirty="0">
                <a:solidFill>
                  <a:srgbClr val="C00000"/>
                </a:solidFill>
              </a:rPr>
              <a:t>Communication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5260848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100" dirty="0"/>
          </a:p>
          <a:p>
            <a:r>
              <a:rPr lang="en-US" sz="3000" dirty="0">
                <a:hlinkClick r:id="rId2"/>
              </a:rPr>
              <a:t>DIY Paper communication boards and books</a:t>
            </a:r>
            <a:endParaRPr lang="en-US" sz="3000" dirty="0"/>
          </a:p>
          <a:p>
            <a:r>
              <a:rPr lang="en-US" sz="3000" dirty="0">
                <a:hlinkClick r:id="rId3"/>
              </a:rPr>
              <a:t>Low-cost single message devices</a:t>
            </a:r>
            <a:endParaRPr lang="en-US" sz="3000" dirty="0"/>
          </a:p>
          <a:p>
            <a:r>
              <a:rPr lang="en-US" sz="3000" dirty="0"/>
              <a:t>Free Communication Apps</a:t>
            </a:r>
          </a:p>
          <a:p>
            <a:pPr lvl="1"/>
            <a:r>
              <a:rPr lang="en-US" sz="2600" dirty="0"/>
              <a:t>SonoFlex Lite (</a:t>
            </a:r>
            <a:r>
              <a:rPr lang="en-US" sz="2600" dirty="0">
                <a:hlinkClick r:id="rId4"/>
              </a:rPr>
              <a:t>iOS</a:t>
            </a:r>
            <a:r>
              <a:rPr lang="en-US" sz="2600" dirty="0"/>
              <a:t>)</a:t>
            </a:r>
          </a:p>
          <a:p>
            <a:pPr lvl="1"/>
            <a:r>
              <a:rPr lang="en-US" sz="2600" dirty="0"/>
              <a:t>Avaz (iOS or </a:t>
            </a:r>
            <a:r>
              <a:rPr lang="en-US" sz="2600" dirty="0">
                <a:hlinkClick r:id="rId5"/>
              </a:rPr>
              <a:t>Android</a:t>
            </a:r>
            <a:r>
              <a:rPr lang="en-US" sz="2600" dirty="0"/>
              <a:t>)</a:t>
            </a:r>
          </a:p>
        </p:txBody>
      </p:sp>
      <p:pic>
        <p:nvPicPr>
          <p:cNvPr id="5122" name="Picture 2" descr="homemade communication boards">
            <a:extLst>
              <a:ext uri="{FF2B5EF4-FFF2-40B4-BE49-F238E27FC236}">
                <a16:creationId xmlns:a16="http://schemas.microsoft.com/office/drawing/2014/main" id="{C38EF50D-46FF-4DF1-BF60-4E498A594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6547"/>
            <a:ext cx="2432221" cy="182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8ED674-99FE-4DCF-8F96-ECFE400067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833" t="29259" r="67500" b="20371"/>
          <a:stretch/>
        </p:blipFill>
        <p:spPr>
          <a:xfrm>
            <a:off x="6477000" y="3886200"/>
            <a:ext cx="1185735" cy="201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4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914400"/>
          </a:xfrm>
        </p:spPr>
        <p:txBody>
          <a:bodyPr>
            <a:noAutofit/>
          </a:bodyPr>
          <a:lstStyle/>
          <a:p>
            <a:pPr algn="ctr"/>
            <a:r>
              <a:rPr lang="en-US" sz="2800" u="sng" dirty="0"/>
              <a:t>AT For Students with Disabilities </a:t>
            </a:r>
            <a:br>
              <a:rPr lang="en-US" sz="2800" u="sng" dirty="0"/>
            </a:br>
            <a:r>
              <a:rPr lang="en-US" sz="2800" u="sng" dirty="0"/>
              <a:t>To Use At Home:  </a:t>
            </a:r>
            <a:br>
              <a:rPr lang="en-US" sz="2800" u="sng" dirty="0"/>
            </a:br>
            <a:r>
              <a:rPr lang="en-US" sz="2800" u="sng" dirty="0">
                <a:solidFill>
                  <a:srgbClr val="C00000"/>
                </a:solidFill>
              </a:rPr>
              <a:t>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5184648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Calculators</a:t>
            </a:r>
          </a:p>
          <a:p>
            <a:r>
              <a:rPr lang="en-US" sz="3000" dirty="0">
                <a:hlinkClick r:id="rId2"/>
              </a:rPr>
              <a:t>Illuminations </a:t>
            </a:r>
            <a:r>
              <a:rPr lang="en-US" sz="3000" dirty="0"/>
              <a:t>(virtual manipulatives/visualization)</a:t>
            </a:r>
          </a:p>
          <a:p>
            <a:r>
              <a:rPr lang="en-US" sz="3000" dirty="0"/>
              <a:t>Digital math workspace apps</a:t>
            </a:r>
          </a:p>
          <a:p>
            <a:pPr lvl="1"/>
            <a:r>
              <a:rPr lang="en-US" sz="2600" dirty="0">
                <a:hlinkClick r:id="rId3"/>
              </a:rPr>
              <a:t>iOS</a:t>
            </a:r>
            <a:r>
              <a:rPr lang="en-US" sz="2600" dirty="0"/>
              <a:t>,  </a:t>
            </a:r>
            <a:r>
              <a:rPr lang="en-US" sz="2600" dirty="0">
                <a:hlinkClick r:id="rId4"/>
              </a:rPr>
              <a:t>Android</a:t>
            </a:r>
            <a:endParaRPr lang="en-US" sz="2600" dirty="0"/>
          </a:p>
          <a:p>
            <a:r>
              <a:rPr lang="en-US" sz="3000" dirty="0"/>
              <a:t>iXL </a:t>
            </a:r>
            <a:r>
              <a:rPr lang="en-US" sz="3000" dirty="0">
                <a:hlinkClick r:id="rId5"/>
              </a:rPr>
              <a:t>website</a:t>
            </a: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24A965-19DE-416A-A3F0-F3ABDA186D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167" t="17408" r="37500" b="7037"/>
          <a:stretch/>
        </p:blipFill>
        <p:spPr>
          <a:xfrm>
            <a:off x="5867400" y="3657600"/>
            <a:ext cx="2513106" cy="2209800"/>
          </a:xfrm>
          <a:prstGeom prst="rect">
            <a:avLst/>
          </a:prstGeom>
        </p:spPr>
      </p:pic>
      <p:pic>
        <p:nvPicPr>
          <p:cNvPr id="6146" name="Picture 2" descr="Calculator on colored surface | Free Photo">
            <a:extLst>
              <a:ext uri="{FF2B5EF4-FFF2-40B4-BE49-F238E27FC236}">
                <a16:creationId xmlns:a16="http://schemas.microsoft.com/office/drawing/2014/main" id="{5B308BE8-830B-4B12-9763-F6C15208D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8"/>
          <a:stretch/>
        </p:blipFill>
        <p:spPr bwMode="auto">
          <a:xfrm>
            <a:off x="6397672" y="1981200"/>
            <a:ext cx="1313374" cy="151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604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914400"/>
          </a:xfrm>
        </p:spPr>
        <p:txBody>
          <a:bodyPr>
            <a:noAutofit/>
          </a:bodyPr>
          <a:lstStyle/>
          <a:p>
            <a:pPr algn="ctr"/>
            <a:r>
              <a:rPr lang="en-US" sz="2800" u="sng" dirty="0"/>
              <a:t>AT For Students with Disabilities </a:t>
            </a:r>
            <a:br>
              <a:rPr lang="en-US" sz="2800" u="sng" dirty="0"/>
            </a:br>
            <a:r>
              <a:rPr lang="en-US" sz="2800" u="sng" dirty="0"/>
              <a:t>To Use At Home:  </a:t>
            </a:r>
            <a:br>
              <a:rPr lang="en-US" sz="2800" u="sng" dirty="0"/>
            </a:br>
            <a:r>
              <a:rPr lang="en-US" sz="2800" u="sng" dirty="0">
                <a:solidFill>
                  <a:srgbClr val="C00000"/>
                </a:solidFill>
              </a:rPr>
              <a:t>Organizational Skills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41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3000" dirty="0"/>
              <a:t>To-Do Lists</a:t>
            </a:r>
          </a:p>
          <a:p>
            <a:r>
              <a:rPr lang="en-US" sz="3000" dirty="0"/>
              <a:t>Graphic organizers</a:t>
            </a:r>
          </a:p>
          <a:p>
            <a:pPr lvl="1"/>
            <a:r>
              <a:rPr lang="en-US" sz="2600" dirty="0">
                <a:hlinkClick r:id="rId2"/>
              </a:rPr>
              <a:t>Printable Templates</a:t>
            </a:r>
            <a:endParaRPr lang="en-US" sz="2600" dirty="0"/>
          </a:p>
          <a:p>
            <a:pPr lvl="1"/>
            <a:r>
              <a:rPr lang="en-US" sz="2600" dirty="0"/>
              <a:t>Graphic Organizer Programs</a:t>
            </a:r>
          </a:p>
          <a:p>
            <a:pPr lvl="2"/>
            <a:r>
              <a:rPr lang="en-US" sz="2600" dirty="0">
                <a:hlinkClick r:id="rId3"/>
              </a:rPr>
              <a:t>MindMup </a:t>
            </a:r>
            <a:endParaRPr lang="en-US" sz="2600" dirty="0"/>
          </a:p>
          <a:p>
            <a:pPr lvl="2"/>
            <a:r>
              <a:rPr lang="en-US" sz="2600" dirty="0">
                <a:hlinkClick r:id="rId4"/>
              </a:rPr>
              <a:t>Bubbl</a:t>
            </a:r>
            <a:endParaRPr lang="en-US" sz="2600" dirty="0"/>
          </a:p>
        </p:txBody>
      </p:sp>
      <p:pic>
        <p:nvPicPr>
          <p:cNvPr id="2050" name="Picture 2" descr="Image result for mindmup">
            <a:extLst>
              <a:ext uri="{FF2B5EF4-FFF2-40B4-BE49-F238E27FC236}">
                <a16:creationId xmlns:a16="http://schemas.microsoft.com/office/drawing/2014/main" id="{83CA19A6-9964-4548-8BCF-56E9E7B24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968" y="3962400"/>
            <a:ext cx="2733675" cy="173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ord map graphic organizer. | Download Scientific Diagram">
            <a:extLst>
              <a:ext uri="{FF2B5EF4-FFF2-40B4-BE49-F238E27FC236}">
                <a16:creationId xmlns:a16="http://schemas.microsoft.com/office/drawing/2014/main" id="{55E22FAB-3CCF-42FF-A7CC-D69DD0F84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2505075" cy="176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743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990600"/>
          </a:xfrm>
        </p:spPr>
        <p:txBody>
          <a:bodyPr>
            <a:noAutofit/>
          </a:bodyPr>
          <a:lstStyle/>
          <a:p>
            <a:pPr algn="ctr"/>
            <a:r>
              <a:rPr lang="en-US" sz="2800" u="sng" dirty="0"/>
              <a:t>AT For Students with Disabilities </a:t>
            </a:r>
            <a:br>
              <a:rPr lang="en-US" sz="2800" u="sng" dirty="0"/>
            </a:br>
            <a:r>
              <a:rPr lang="en-US" sz="2800" u="sng" dirty="0"/>
              <a:t>To Use At Home:  </a:t>
            </a:r>
            <a:br>
              <a:rPr lang="en-US" sz="2800" u="sng" dirty="0"/>
            </a:br>
            <a:r>
              <a:rPr lang="en-US" sz="2800" u="sng" dirty="0">
                <a:solidFill>
                  <a:srgbClr val="C00000"/>
                </a:solidFill>
              </a:rPr>
              <a:t>Time Management and Scheduling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474" y="1965960"/>
            <a:ext cx="3322325" cy="367284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hlinkClick r:id="rId2"/>
              </a:rPr>
              <a:t>DIY Picture Schedules</a:t>
            </a:r>
            <a:endParaRPr lang="en-US" sz="3000" dirty="0"/>
          </a:p>
          <a:p>
            <a:r>
              <a:rPr lang="en-US" sz="3000" dirty="0"/>
              <a:t>Visual timers (kitchen timer, smartphone)</a:t>
            </a:r>
          </a:p>
          <a:p>
            <a:r>
              <a:rPr lang="en-US" sz="3000" dirty="0"/>
              <a:t>Google Calendar (with reminders)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3074" name="Picture 2" descr="Image result for smart watch person wearing">
            <a:extLst>
              <a:ext uri="{FF2B5EF4-FFF2-40B4-BE49-F238E27FC236}">
                <a16:creationId xmlns:a16="http://schemas.microsoft.com/office/drawing/2014/main" id="{2D77D3B8-14CA-4796-80F2-C353D29F2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1" b="8457"/>
          <a:stretch/>
        </p:blipFill>
        <p:spPr bwMode="auto">
          <a:xfrm>
            <a:off x="5257800" y="4038600"/>
            <a:ext cx="2786866" cy="198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iss G's Weekly Toddler Calendar - Mama.Papa.Bubba.">
            <a:extLst>
              <a:ext uri="{FF2B5EF4-FFF2-40B4-BE49-F238E27FC236}">
                <a16:creationId xmlns:a16="http://schemas.microsoft.com/office/drawing/2014/main" id="{14233848-D722-4988-BBFC-5394188A0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4" b="9251"/>
          <a:stretch/>
        </p:blipFill>
        <p:spPr bwMode="auto">
          <a:xfrm>
            <a:off x="4953000" y="1818132"/>
            <a:ext cx="3657600" cy="198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76386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899</TotalTime>
  <Words>390</Words>
  <Application>Microsoft Office PowerPoint</Application>
  <PresentationFormat>On-screen Show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Gallery</vt:lpstr>
      <vt:lpstr>Assistive Technology(AT) For  Students with Disabilities To Use At Home</vt:lpstr>
      <vt:lpstr>PowerPoint Presentation</vt:lpstr>
      <vt:lpstr>AT For Students with Disabilities To Use At Home</vt:lpstr>
      <vt:lpstr>AT For Students with Disabilities  To Use At Home:    Writing</vt:lpstr>
      <vt:lpstr>AT For Students with Disabilities  To Use At Home:   Reading</vt:lpstr>
      <vt:lpstr>AT For Students with Disabilities  To Use At Home:   Communication</vt:lpstr>
      <vt:lpstr>AT For Students with Disabilities  To Use At Home:   Math</vt:lpstr>
      <vt:lpstr>AT For Students with Disabilities  To Use At Home:   Organizational Skills</vt:lpstr>
      <vt:lpstr>AT For Students with Disabilities  To Use At Home:   Time Management and Scheduling</vt:lpstr>
      <vt:lpstr>AT For Students with Disabilities  To Use At Home</vt:lpstr>
      <vt:lpstr>PowerPoint Presentation</vt:lpstr>
    </vt:vector>
  </TitlesOfParts>
  <Company>Kean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Assistive Technology (AT) For Transition From High School</dc:title>
  <dc:creator>Adam</dc:creator>
  <cp:lastModifiedBy>Nicole Pratt</cp:lastModifiedBy>
  <cp:revision>109</cp:revision>
  <cp:lastPrinted>2017-05-11T12:04:58Z</cp:lastPrinted>
  <dcterms:created xsi:type="dcterms:W3CDTF">2014-09-25T01:46:38Z</dcterms:created>
  <dcterms:modified xsi:type="dcterms:W3CDTF">2020-04-22T14:57:32Z</dcterms:modified>
</cp:coreProperties>
</file>